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6" r:id="rId2"/>
    <p:sldId id="258" r:id="rId3"/>
    <p:sldId id="262" r:id="rId4"/>
    <p:sldId id="260" r:id="rId5"/>
    <p:sldId id="257" r:id="rId6"/>
    <p:sldId id="261" r:id="rId7"/>
    <p:sldId id="259"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ADEE"/>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3515" autoAdjust="0"/>
  </p:normalViewPr>
  <p:slideViewPr>
    <p:cSldViewPr snapToGrid="0">
      <p:cViewPr varScale="1">
        <p:scale>
          <a:sx n="58" d="100"/>
          <a:sy n="58" d="100"/>
        </p:scale>
        <p:origin x="921" y="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80E9D8-F805-43B8-B05A-379CBF67EEF1}" type="datetimeFigureOut">
              <a:rPr lang="en-US" smtClean="0"/>
              <a:t>11/15/2017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BA84A6-902C-40FB-B4F8-0E45DBFBBCAE}" type="slidenum">
              <a:rPr lang="en-US" smtClean="0"/>
              <a:t>‹#›</a:t>
            </a:fld>
            <a:endParaRPr lang="en-US" dirty="0"/>
          </a:p>
        </p:txBody>
      </p:sp>
    </p:spTree>
    <p:extLst>
      <p:ext uri="{BB962C8B-B14F-4D97-AF65-F5344CB8AC3E}">
        <p14:creationId xmlns:p14="http://schemas.microsoft.com/office/powerpoint/2010/main" val="1839814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3</a:t>
            </a:fld>
            <a:endParaRPr lang="en-US" dirty="0"/>
          </a:p>
        </p:txBody>
      </p:sp>
    </p:spTree>
    <p:extLst>
      <p:ext uri="{BB962C8B-B14F-4D97-AF65-F5344CB8AC3E}">
        <p14:creationId xmlns:p14="http://schemas.microsoft.com/office/powerpoint/2010/main" val="561359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5</a:t>
            </a:fld>
            <a:endParaRPr lang="en-US" dirty="0"/>
          </a:p>
        </p:txBody>
      </p:sp>
    </p:spTree>
    <p:extLst>
      <p:ext uri="{BB962C8B-B14F-4D97-AF65-F5344CB8AC3E}">
        <p14:creationId xmlns:p14="http://schemas.microsoft.com/office/powerpoint/2010/main" val="1180478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164F-C11D-4C28-A036-A62FC2E5D0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09FB93-11AC-43E3-862D-560F133260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2377B1-3B7D-4AB3-8C5A-F93021C7D332}"/>
              </a:ext>
            </a:extLst>
          </p:cNvPr>
          <p:cNvSpPr>
            <a:spLocks noGrp="1"/>
          </p:cNvSpPr>
          <p:nvPr>
            <p:ph type="dt" sz="half" idx="10"/>
          </p:nvPr>
        </p:nvSpPr>
        <p:spPr/>
        <p:txBody>
          <a:bodyPr/>
          <a:lstStyle/>
          <a:p>
            <a:fld id="{B203036B-69C8-4F85-9311-9A79859ED049}" type="datetimeFigureOut">
              <a:rPr lang="en-US" smtClean="0"/>
              <a:t>11/15/2017</a:t>
            </a:fld>
            <a:endParaRPr lang="en-US" dirty="0"/>
          </a:p>
        </p:txBody>
      </p:sp>
      <p:sp>
        <p:nvSpPr>
          <p:cNvPr id="5" name="Footer Placeholder 4">
            <a:extLst>
              <a:ext uri="{FF2B5EF4-FFF2-40B4-BE49-F238E27FC236}">
                <a16:creationId xmlns:a16="http://schemas.microsoft.com/office/drawing/2014/main" id="{505EA127-085E-4DC7-BFE1-0BA03897521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D82B233-A01B-489A-AAD6-2455F318364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926127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EE7F9-A5E9-40F2-A015-B668DEB83D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0076A1-7D47-4909-B7A6-66FA5F0470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1CAD35-D274-4E71-8092-CC97FA35B95E}"/>
              </a:ext>
            </a:extLst>
          </p:cNvPr>
          <p:cNvSpPr>
            <a:spLocks noGrp="1"/>
          </p:cNvSpPr>
          <p:nvPr>
            <p:ph type="dt" sz="half" idx="10"/>
          </p:nvPr>
        </p:nvSpPr>
        <p:spPr/>
        <p:txBody>
          <a:bodyPr/>
          <a:lstStyle/>
          <a:p>
            <a:fld id="{B203036B-69C8-4F85-9311-9A79859ED049}" type="datetimeFigureOut">
              <a:rPr lang="en-US" smtClean="0"/>
              <a:t>11/15/2017</a:t>
            </a:fld>
            <a:endParaRPr lang="en-US" dirty="0"/>
          </a:p>
        </p:txBody>
      </p:sp>
      <p:sp>
        <p:nvSpPr>
          <p:cNvPr id="5" name="Footer Placeholder 4">
            <a:extLst>
              <a:ext uri="{FF2B5EF4-FFF2-40B4-BE49-F238E27FC236}">
                <a16:creationId xmlns:a16="http://schemas.microsoft.com/office/drawing/2014/main" id="{E9121738-5A5D-4E24-9EDC-603BA2E60C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7D8905-CA89-4364-801A-2C1371A29A7B}"/>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705242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E8AF4A-C552-48FC-B550-D82F12DCED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7BDA1C-26DE-41EF-9713-1A3AA72F65E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8DF4C-02B4-40D3-B7BD-2802F1CBBA85}"/>
              </a:ext>
            </a:extLst>
          </p:cNvPr>
          <p:cNvSpPr>
            <a:spLocks noGrp="1"/>
          </p:cNvSpPr>
          <p:nvPr>
            <p:ph type="dt" sz="half" idx="10"/>
          </p:nvPr>
        </p:nvSpPr>
        <p:spPr/>
        <p:txBody>
          <a:bodyPr/>
          <a:lstStyle/>
          <a:p>
            <a:fld id="{B203036B-69C8-4F85-9311-9A79859ED049}" type="datetimeFigureOut">
              <a:rPr lang="en-US" smtClean="0"/>
              <a:t>11/15/2017</a:t>
            </a:fld>
            <a:endParaRPr lang="en-US" dirty="0"/>
          </a:p>
        </p:txBody>
      </p:sp>
      <p:sp>
        <p:nvSpPr>
          <p:cNvPr id="5" name="Footer Placeholder 4">
            <a:extLst>
              <a:ext uri="{FF2B5EF4-FFF2-40B4-BE49-F238E27FC236}">
                <a16:creationId xmlns:a16="http://schemas.microsoft.com/office/drawing/2014/main" id="{EEC3A34A-68BA-4EA3-98A4-4380EB098AD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EEB4FC-D9BC-4110-970D-CFCE2265DCA4}"/>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236951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69894-75A3-4E50-AF91-52184A9666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B78C6D-E300-4263-B774-63A55090BCF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7F78C7-F046-4C92-A223-9ACF6275B8C5}"/>
              </a:ext>
            </a:extLst>
          </p:cNvPr>
          <p:cNvSpPr>
            <a:spLocks noGrp="1"/>
          </p:cNvSpPr>
          <p:nvPr>
            <p:ph type="dt" sz="half" idx="10"/>
          </p:nvPr>
        </p:nvSpPr>
        <p:spPr/>
        <p:txBody>
          <a:bodyPr/>
          <a:lstStyle/>
          <a:p>
            <a:fld id="{B203036B-69C8-4F85-9311-9A79859ED049}" type="datetimeFigureOut">
              <a:rPr lang="en-US" smtClean="0"/>
              <a:t>11/15/2017</a:t>
            </a:fld>
            <a:endParaRPr lang="en-US" dirty="0"/>
          </a:p>
        </p:txBody>
      </p:sp>
      <p:sp>
        <p:nvSpPr>
          <p:cNvPr id="5" name="Footer Placeholder 4">
            <a:extLst>
              <a:ext uri="{FF2B5EF4-FFF2-40B4-BE49-F238E27FC236}">
                <a16:creationId xmlns:a16="http://schemas.microsoft.com/office/drawing/2014/main" id="{12964022-9730-493D-B8D9-A2C45F7C476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4839A5C-11CC-43C2-BF3E-10FE44E2B17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86121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70EA0-53BA-4AD6-BDCA-3E16F57EDA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706C3A-45E4-4FCA-A407-64F2184326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2B07884-2BD7-466C-8A5B-6B1C6A68BCDA}"/>
              </a:ext>
            </a:extLst>
          </p:cNvPr>
          <p:cNvSpPr>
            <a:spLocks noGrp="1"/>
          </p:cNvSpPr>
          <p:nvPr>
            <p:ph type="dt" sz="half" idx="10"/>
          </p:nvPr>
        </p:nvSpPr>
        <p:spPr/>
        <p:txBody>
          <a:bodyPr/>
          <a:lstStyle/>
          <a:p>
            <a:fld id="{B203036B-69C8-4F85-9311-9A79859ED049}" type="datetimeFigureOut">
              <a:rPr lang="en-US" smtClean="0"/>
              <a:t>11/15/2017</a:t>
            </a:fld>
            <a:endParaRPr lang="en-US" dirty="0"/>
          </a:p>
        </p:txBody>
      </p:sp>
      <p:sp>
        <p:nvSpPr>
          <p:cNvPr id="5" name="Footer Placeholder 4">
            <a:extLst>
              <a:ext uri="{FF2B5EF4-FFF2-40B4-BE49-F238E27FC236}">
                <a16:creationId xmlns:a16="http://schemas.microsoft.com/office/drawing/2014/main" id="{B4127F74-669B-4D71-AF1D-FDE18535FA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92BBD9-041C-4A45-8FDA-46EEDB52A211}"/>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43015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C260-8F17-41EC-915C-4D8FE2E009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9B7A82-71DC-4292-9360-1CB8CAF651B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2D7FC7-0EBD-46E3-AB90-8C61A12768B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1F508A-9702-400D-AB16-8C88F097FA2E}"/>
              </a:ext>
            </a:extLst>
          </p:cNvPr>
          <p:cNvSpPr>
            <a:spLocks noGrp="1"/>
          </p:cNvSpPr>
          <p:nvPr>
            <p:ph type="dt" sz="half" idx="10"/>
          </p:nvPr>
        </p:nvSpPr>
        <p:spPr/>
        <p:txBody>
          <a:bodyPr/>
          <a:lstStyle/>
          <a:p>
            <a:fld id="{B203036B-69C8-4F85-9311-9A79859ED049}" type="datetimeFigureOut">
              <a:rPr lang="en-US" smtClean="0"/>
              <a:t>11/15/2017</a:t>
            </a:fld>
            <a:endParaRPr lang="en-US" dirty="0"/>
          </a:p>
        </p:txBody>
      </p:sp>
      <p:sp>
        <p:nvSpPr>
          <p:cNvPr id="6" name="Footer Placeholder 5">
            <a:extLst>
              <a:ext uri="{FF2B5EF4-FFF2-40B4-BE49-F238E27FC236}">
                <a16:creationId xmlns:a16="http://schemas.microsoft.com/office/drawing/2014/main" id="{02BC3415-F3BD-4E2B-B19B-548E23A82E0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D50730F-6095-42DC-8901-E1BC5918504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870005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5BA55-D21E-4187-A1A2-71C187958E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5BD11E-B7E5-4039-B1B0-CCAEF1ED91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A8E2225-21FD-469E-8875-429FECE8D3C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E42FA5-9DFB-4A5C-8170-6C93340A67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6091FEB-7555-40CD-995F-D824AE650FD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5DF3E6-247E-4543-A2D2-78D1462930D6}"/>
              </a:ext>
            </a:extLst>
          </p:cNvPr>
          <p:cNvSpPr>
            <a:spLocks noGrp="1"/>
          </p:cNvSpPr>
          <p:nvPr>
            <p:ph type="dt" sz="half" idx="10"/>
          </p:nvPr>
        </p:nvSpPr>
        <p:spPr/>
        <p:txBody>
          <a:bodyPr/>
          <a:lstStyle/>
          <a:p>
            <a:fld id="{B203036B-69C8-4F85-9311-9A79859ED049}" type="datetimeFigureOut">
              <a:rPr lang="en-US" smtClean="0"/>
              <a:t>11/15/2017</a:t>
            </a:fld>
            <a:endParaRPr lang="en-US" dirty="0"/>
          </a:p>
        </p:txBody>
      </p:sp>
      <p:sp>
        <p:nvSpPr>
          <p:cNvPr id="8" name="Footer Placeholder 7">
            <a:extLst>
              <a:ext uri="{FF2B5EF4-FFF2-40B4-BE49-F238E27FC236}">
                <a16:creationId xmlns:a16="http://schemas.microsoft.com/office/drawing/2014/main" id="{84EA609E-A20C-4B1E-9582-E3A8C3FEF41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6A91867-8FDA-49A5-BAB2-22DF834EA74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487610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585D5-5B94-4E29-91E7-5EC7AAD3B5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60CCC1-7B9D-4630-9A6E-C95EFCC20674}"/>
              </a:ext>
            </a:extLst>
          </p:cNvPr>
          <p:cNvSpPr>
            <a:spLocks noGrp="1"/>
          </p:cNvSpPr>
          <p:nvPr>
            <p:ph type="dt" sz="half" idx="10"/>
          </p:nvPr>
        </p:nvSpPr>
        <p:spPr/>
        <p:txBody>
          <a:bodyPr/>
          <a:lstStyle/>
          <a:p>
            <a:fld id="{B203036B-69C8-4F85-9311-9A79859ED049}" type="datetimeFigureOut">
              <a:rPr lang="en-US" smtClean="0"/>
              <a:t>11/15/2017</a:t>
            </a:fld>
            <a:endParaRPr lang="en-US" dirty="0"/>
          </a:p>
        </p:txBody>
      </p:sp>
      <p:sp>
        <p:nvSpPr>
          <p:cNvPr id="4" name="Footer Placeholder 3">
            <a:extLst>
              <a:ext uri="{FF2B5EF4-FFF2-40B4-BE49-F238E27FC236}">
                <a16:creationId xmlns:a16="http://schemas.microsoft.com/office/drawing/2014/main" id="{13DDE213-4E8A-4BBF-B363-D247384EDDF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5C132BA-50DC-4CAC-837F-5A49715B47C2}"/>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64304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F03D8B-F9F7-40D7-ABA2-DED731D9107F}"/>
              </a:ext>
            </a:extLst>
          </p:cNvPr>
          <p:cNvSpPr>
            <a:spLocks noGrp="1"/>
          </p:cNvSpPr>
          <p:nvPr>
            <p:ph type="dt" sz="half" idx="10"/>
          </p:nvPr>
        </p:nvSpPr>
        <p:spPr/>
        <p:txBody>
          <a:bodyPr/>
          <a:lstStyle/>
          <a:p>
            <a:fld id="{B203036B-69C8-4F85-9311-9A79859ED049}" type="datetimeFigureOut">
              <a:rPr lang="en-US" smtClean="0"/>
              <a:t>11/15/2017</a:t>
            </a:fld>
            <a:endParaRPr lang="en-US" dirty="0"/>
          </a:p>
        </p:txBody>
      </p:sp>
      <p:sp>
        <p:nvSpPr>
          <p:cNvPr id="3" name="Footer Placeholder 2">
            <a:extLst>
              <a:ext uri="{FF2B5EF4-FFF2-40B4-BE49-F238E27FC236}">
                <a16:creationId xmlns:a16="http://schemas.microsoft.com/office/drawing/2014/main" id="{73798BAB-A71E-4C33-8DBA-42AB5B1B173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89DEE81-8C4D-46D7-8032-07B2DC9157C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051620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B8F96-E824-479E-9E5C-1970AC8667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0E2250-BD5E-4B33-8A50-F1D3520D52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0DD72C-C00C-4BF7-B955-67B78A2B51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8C3C15-6C34-4012-9FD2-B78CDE1A0454}"/>
              </a:ext>
            </a:extLst>
          </p:cNvPr>
          <p:cNvSpPr>
            <a:spLocks noGrp="1"/>
          </p:cNvSpPr>
          <p:nvPr>
            <p:ph type="dt" sz="half" idx="10"/>
          </p:nvPr>
        </p:nvSpPr>
        <p:spPr/>
        <p:txBody>
          <a:bodyPr/>
          <a:lstStyle/>
          <a:p>
            <a:fld id="{B203036B-69C8-4F85-9311-9A79859ED049}" type="datetimeFigureOut">
              <a:rPr lang="en-US" smtClean="0"/>
              <a:t>11/15/2017</a:t>
            </a:fld>
            <a:endParaRPr lang="en-US" dirty="0"/>
          </a:p>
        </p:txBody>
      </p:sp>
      <p:sp>
        <p:nvSpPr>
          <p:cNvPr id="6" name="Footer Placeholder 5">
            <a:extLst>
              <a:ext uri="{FF2B5EF4-FFF2-40B4-BE49-F238E27FC236}">
                <a16:creationId xmlns:a16="http://schemas.microsoft.com/office/drawing/2014/main" id="{2C15EE8F-D0BF-4382-9A1D-8D8B6723FC8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7E7830D-18BE-464A-B4A3-A3FFB617F90A}"/>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907567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13E69-BC01-4BD9-8AD9-828A94DACE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AE8A85-418E-4461-B4DB-3FBE040064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4CD3B2A-8AF3-46A3-A334-ABB5863943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2D9572-8C70-4A5C-9BA2-9A7A30E7C147}"/>
              </a:ext>
            </a:extLst>
          </p:cNvPr>
          <p:cNvSpPr>
            <a:spLocks noGrp="1"/>
          </p:cNvSpPr>
          <p:nvPr>
            <p:ph type="dt" sz="half" idx="10"/>
          </p:nvPr>
        </p:nvSpPr>
        <p:spPr/>
        <p:txBody>
          <a:bodyPr/>
          <a:lstStyle/>
          <a:p>
            <a:fld id="{B203036B-69C8-4F85-9311-9A79859ED049}" type="datetimeFigureOut">
              <a:rPr lang="en-US" smtClean="0"/>
              <a:t>11/15/2017</a:t>
            </a:fld>
            <a:endParaRPr lang="en-US" dirty="0"/>
          </a:p>
        </p:txBody>
      </p:sp>
      <p:sp>
        <p:nvSpPr>
          <p:cNvPr id="6" name="Footer Placeholder 5">
            <a:extLst>
              <a:ext uri="{FF2B5EF4-FFF2-40B4-BE49-F238E27FC236}">
                <a16:creationId xmlns:a16="http://schemas.microsoft.com/office/drawing/2014/main" id="{D75FF349-5DEA-4A7B-B1E1-7ECBAE8762F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AF35035-0D08-49E2-B193-E9255C194AE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80451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CEB9BC-9EA6-43B6-90FC-9859ABF4C9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4AE2FF-4212-4F58-81D0-AB783158B8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B6350-490E-4945-A366-D4F6BF48C8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03036B-69C8-4F85-9311-9A79859ED049}" type="datetimeFigureOut">
              <a:rPr lang="en-US" smtClean="0"/>
              <a:t>11/15/2017</a:t>
            </a:fld>
            <a:endParaRPr lang="en-US" dirty="0"/>
          </a:p>
        </p:txBody>
      </p:sp>
      <p:sp>
        <p:nvSpPr>
          <p:cNvPr id="5" name="Footer Placeholder 4">
            <a:extLst>
              <a:ext uri="{FF2B5EF4-FFF2-40B4-BE49-F238E27FC236}">
                <a16:creationId xmlns:a16="http://schemas.microsoft.com/office/drawing/2014/main" id="{8F45B9C5-1B85-487F-AE2B-7413FA8567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EF10DB1-D50D-467F-884A-A55CECAB09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08FBE2-9D77-4CAD-B690-3E4BABD206BC}" type="slidenum">
              <a:rPr lang="en-US" smtClean="0"/>
              <a:t>‹#›</a:t>
            </a:fld>
            <a:endParaRPr lang="en-US" dirty="0"/>
          </a:p>
        </p:txBody>
      </p:sp>
    </p:spTree>
    <p:extLst>
      <p:ext uri="{BB962C8B-B14F-4D97-AF65-F5344CB8AC3E}">
        <p14:creationId xmlns:p14="http://schemas.microsoft.com/office/powerpoint/2010/main" val="17189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hyperlink" Target="https://spark.apache.org/docs/latest/streaming-programming-guide.html" TargetMode="External"/><Relationship Id="rId7" Type="http://schemas.openxmlformats.org/officeDocument/2006/relationships/hyperlink" Target="https://apps.twitter.com/app/14399887" TargetMode="Externa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hyperlink" Target="https://github.com/databricks/spark-training/blob/master/website/realtime-processing-with-spark-streaming.md" TargetMode="External"/><Relationship Id="rId5" Type="http://schemas.openxmlformats.org/officeDocument/2006/relationships/hyperlink" Target="https://www.toptal.com/apache/apache-spark-streaming-twitter" TargetMode="External"/><Relationship Id="rId4" Type="http://schemas.openxmlformats.org/officeDocument/2006/relationships/hyperlink" Target="https://youtu.be/AqcszswBRFQ"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F3B10-BE81-4D57-AFA2-B3736C2DF5A9}"/>
              </a:ext>
            </a:extLst>
          </p:cNvPr>
          <p:cNvSpPr>
            <a:spLocks noGrp="1"/>
          </p:cNvSpPr>
          <p:nvPr>
            <p:ph type="ctrTitle"/>
          </p:nvPr>
        </p:nvSpPr>
        <p:spPr>
          <a:xfrm>
            <a:off x="1524000" y="207967"/>
            <a:ext cx="9144000" cy="2387600"/>
          </a:xfrm>
        </p:spPr>
        <p:txBody>
          <a:bodyPr/>
          <a:lstStyle/>
          <a:p>
            <a:r>
              <a:rPr lang="en-US" dirty="0">
                <a:solidFill>
                  <a:schemeClr val="bg1"/>
                </a:solidFill>
                <a:latin typeface="Roboto" pitchFamily="2" charset="0"/>
                <a:ea typeface="Roboto" pitchFamily="2" charset="0"/>
              </a:rPr>
              <a:t>Course Conclusions and Next Steps</a:t>
            </a:r>
          </a:p>
        </p:txBody>
      </p:sp>
      <p:sp>
        <p:nvSpPr>
          <p:cNvPr id="3" name="Subtitle 2">
            <a:extLst>
              <a:ext uri="{FF2B5EF4-FFF2-40B4-BE49-F238E27FC236}">
                <a16:creationId xmlns:a16="http://schemas.microsoft.com/office/drawing/2014/main" id="{2CFA7A92-F44A-499C-B6B9-FDE9A006AF4D}"/>
              </a:ext>
            </a:extLst>
          </p:cNvPr>
          <p:cNvSpPr>
            <a:spLocks noGrp="1"/>
          </p:cNvSpPr>
          <p:nvPr>
            <p:ph type="subTitle" idx="1"/>
          </p:nvPr>
        </p:nvSpPr>
        <p:spPr>
          <a:xfrm>
            <a:off x="1524000" y="2687642"/>
            <a:ext cx="9144000" cy="562708"/>
          </a:xfrm>
        </p:spPr>
        <p:txBody>
          <a:bodyPr/>
          <a:lstStyle/>
          <a:p>
            <a:r>
              <a:rPr lang="en-US" dirty="0">
                <a:solidFill>
                  <a:schemeClr val="bg1"/>
                </a:solidFill>
                <a:latin typeface="Roboto" pitchFamily="2" charset="0"/>
                <a:ea typeface="Roboto" pitchFamily="2" charset="0"/>
              </a:rPr>
              <a:t>Streaming with</a:t>
            </a:r>
          </a:p>
        </p:txBody>
      </p:sp>
      <p:pic>
        <p:nvPicPr>
          <p:cNvPr id="1026" name="Picture 2" descr="https://spark.apache.org/images/spark-logo-trademark.png">
            <a:extLst>
              <a:ext uri="{FF2B5EF4-FFF2-40B4-BE49-F238E27FC236}">
                <a16:creationId xmlns:a16="http://schemas.microsoft.com/office/drawing/2014/main" id="{D054FE73-EE3E-4CB3-A589-7BE16A8356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6590" y="3250350"/>
            <a:ext cx="5622471" cy="2990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658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8DADD-A79A-43C8-9A0B-A0643E1A4BC3}"/>
              </a:ext>
            </a:extLst>
          </p:cNvPr>
          <p:cNvSpPr>
            <a:spLocks noGrp="1"/>
          </p:cNvSpPr>
          <p:nvPr>
            <p:ph type="title"/>
          </p:nvPr>
        </p:nvSpPr>
        <p:spPr/>
        <p:txBody>
          <a:bodyPr>
            <a:normAutofit/>
          </a:bodyPr>
          <a:lstStyle/>
          <a:p>
            <a:r>
              <a:rPr lang="en-US" sz="3600" dirty="0">
                <a:solidFill>
                  <a:schemeClr val="bg1"/>
                </a:solidFill>
                <a:latin typeface="Roboto" pitchFamily="2" charset="0"/>
                <a:ea typeface="Roboto" pitchFamily="2" charset="0"/>
              </a:rPr>
              <a:t>Congratulations on making it this far!</a:t>
            </a:r>
          </a:p>
        </p:txBody>
      </p:sp>
      <p:sp>
        <p:nvSpPr>
          <p:cNvPr id="3" name="Content Placeholder 2">
            <a:extLst>
              <a:ext uri="{FF2B5EF4-FFF2-40B4-BE49-F238E27FC236}">
                <a16:creationId xmlns:a16="http://schemas.microsoft.com/office/drawing/2014/main" id="{FE433BE5-8C00-4E8A-97A9-747C3ABE621C}"/>
              </a:ext>
            </a:extLst>
          </p:cNvPr>
          <p:cNvSpPr>
            <a:spLocks noGrp="1"/>
          </p:cNvSpPr>
          <p:nvPr>
            <p:ph idx="1"/>
          </p:nvPr>
        </p:nvSpPr>
        <p:spPr/>
        <p:txBody>
          <a:bodyPr>
            <a:normAutofit/>
          </a:bodyPr>
          <a:lstStyle/>
          <a:p>
            <a:pPr fontAlgn="base"/>
            <a:r>
              <a:rPr lang="en-US" dirty="0">
                <a:solidFill>
                  <a:schemeClr val="bg1"/>
                </a:solidFill>
                <a:latin typeface="Roboto" pitchFamily="2" charset="0"/>
                <a:ea typeface="Roboto" pitchFamily="2" charset="0"/>
              </a:rPr>
              <a:t>Spark streaming allows for tracking frequently-updated datasets</a:t>
            </a:r>
          </a:p>
          <a:p>
            <a:pPr fontAlgn="base"/>
            <a:r>
              <a:rPr lang="en-US" dirty="0">
                <a:solidFill>
                  <a:schemeClr val="bg1"/>
                </a:solidFill>
                <a:latin typeface="Roboto" pitchFamily="2" charset="0"/>
                <a:ea typeface="Roboto" pitchFamily="2" charset="0"/>
              </a:rPr>
              <a:t>Can use it to track most popular hashtags in 5 mins windows based on their counts in a Twitter stream, and by using the </a:t>
            </a:r>
            <a:r>
              <a:rPr lang="en-US" dirty="0" err="1">
                <a:solidFill>
                  <a:srgbClr val="00B0F0"/>
                </a:solidFill>
                <a:latin typeface="Consolas" panose="020B0609020204030204" pitchFamily="49" charset="0"/>
                <a:ea typeface="Roboto" pitchFamily="2" charset="0"/>
              </a:rPr>
              <a:t>StreamingContext</a:t>
            </a:r>
            <a:r>
              <a:rPr lang="en-US" dirty="0">
                <a:solidFill>
                  <a:schemeClr val="bg1"/>
                </a:solidFill>
                <a:latin typeface="Roboto" pitchFamily="2" charset="0"/>
                <a:ea typeface="Roboto" pitchFamily="2" charset="0"/>
              </a:rPr>
              <a:t> function</a:t>
            </a:r>
            <a:r>
              <a:rPr lang="en-US" sz="2000" dirty="0">
                <a:solidFill>
                  <a:schemeClr val="bg1"/>
                </a:solidFill>
                <a:latin typeface="Roboto" pitchFamily="2" charset="0"/>
                <a:ea typeface="Roboto" pitchFamily="2" charset="0"/>
              </a:rPr>
              <a:t>.</a:t>
            </a:r>
          </a:p>
          <a:p>
            <a:endParaRPr lang="en-US" sz="2000" dirty="0">
              <a:latin typeface="Roboto" pitchFamily="2" charset="0"/>
              <a:ea typeface="Roboto" pitchFamily="2" charset="0"/>
            </a:endParaRPr>
          </a:p>
        </p:txBody>
      </p:sp>
      <p:pic>
        <p:nvPicPr>
          <p:cNvPr id="5" name="Picture 2" descr="Image result for twitter transparent logo">
            <a:extLst>
              <a:ext uri="{FF2B5EF4-FFF2-40B4-BE49-F238E27FC236}">
                <a16:creationId xmlns:a16="http://schemas.microsoft.com/office/drawing/2014/main" id="{FE04A433-0F18-43EF-A115-345BD5C396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78" t="20447" r="15439" b="21596"/>
          <a:stretch/>
        </p:blipFill>
        <p:spPr bwMode="auto">
          <a:xfrm>
            <a:off x="936792" y="4181487"/>
            <a:ext cx="885868" cy="745351"/>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descr="Bar chart">
            <a:extLst>
              <a:ext uri="{FF2B5EF4-FFF2-40B4-BE49-F238E27FC236}">
                <a16:creationId xmlns:a16="http://schemas.microsoft.com/office/drawing/2014/main" id="{8BC079F0-249E-4137-BB9E-8B04657790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04706" y="3781459"/>
            <a:ext cx="2849996" cy="2849996"/>
          </a:xfrm>
          <a:prstGeom prst="rect">
            <a:avLst/>
          </a:prstGeom>
        </p:spPr>
      </p:pic>
      <p:sp>
        <p:nvSpPr>
          <p:cNvPr id="11" name="Rectangle 10">
            <a:extLst>
              <a:ext uri="{FF2B5EF4-FFF2-40B4-BE49-F238E27FC236}">
                <a16:creationId xmlns:a16="http://schemas.microsoft.com/office/drawing/2014/main" id="{C79284EF-5FCF-40AB-9284-D1F92F684D7F}"/>
              </a:ext>
            </a:extLst>
          </p:cNvPr>
          <p:cNvSpPr/>
          <p:nvPr/>
        </p:nvSpPr>
        <p:spPr>
          <a:xfrm>
            <a:off x="3009388" y="5028729"/>
            <a:ext cx="1058470" cy="6454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2" descr="https://spark.apache.org/images/spark-logo-trademark.png">
            <a:extLst>
              <a:ext uri="{FF2B5EF4-FFF2-40B4-BE49-F238E27FC236}">
                <a16:creationId xmlns:a16="http://schemas.microsoft.com/office/drawing/2014/main" id="{A7A4A62E-05C3-42F9-9194-493B292A4C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48991" y="4554540"/>
            <a:ext cx="2451206" cy="1303833"/>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7B96261C-B769-4513-8360-4088E3CC39D3}"/>
              </a:ext>
            </a:extLst>
          </p:cNvPr>
          <p:cNvSpPr/>
          <p:nvPr/>
        </p:nvSpPr>
        <p:spPr>
          <a:xfrm>
            <a:off x="4064852" y="5086828"/>
            <a:ext cx="1284139" cy="526760"/>
          </a:xfrm>
          <a:prstGeom prst="rightArrow">
            <a:avLst/>
          </a:prstGeom>
          <a:solidFill>
            <a:srgbClr val="55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Arrow: Right 15">
            <a:extLst>
              <a:ext uri="{FF2B5EF4-FFF2-40B4-BE49-F238E27FC236}">
                <a16:creationId xmlns:a16="http://schemas.microsoft.com/office/drawing/2014/main" id="{B9694A0B-29EE-435A-AE1B-619BEB04B0EB}"/>
              </a:ext>
            </a:extLst>
          </p:cNvPr>
          <p:cNvSpPr/>
          <p:nvPr/>
        </p:nvSpPr>
        <p:spPr>
          <a:xfrm>
            <a:off x="7801497" y="5086828"/>
            <a:ext cx="1284139" cy="526760"/>
          </a:xfrm>
          <a:prstGeom prst="rightArrow">
            <a:avLst/>
          </a:prstGeom>
          <a:solidFill>
            <a:srgbClr val="55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2" descr="Image result for twitter transparent logo">
            <a:extLst>
              <a:ext uri="{FF2B5EF4-FFF2-40B4-BE49-F238E27FC236}">
                <a16:creationId xmlns:a16="http://schemas.microsoft.com/office/drawing/2014/main" id="{E8C1DBDB-DBDA-4342-8F4A-83AEC705DC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78" t="20447" r="15439" b="21596"/>
          <a:stretch/>
        </p:blipFill>
        <p:spPr bwMode="auto">
          <a:xfrm>
            <a:off x="1702281" y="4568124"/>
            <a:ext cx="885868" cy="74535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twitter transparent logo">
            <a:extLst>
              <a:ext uri="{FF2B5EF4-FFF2-40B4-BE49-F238E27FC236}">
                <a16:creationId xmlns:a16="http://schemas.microsoft.com/office/drawing/2014/main" id="{5ED0F13D-CC5E-4B85-B82E-470294DA23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78" t="20447" r="15439" b="21596"/>
          <a:stretch/>
        </p:blipFill>
        <p:spPr bwMode="auto">
          <a:xfrm>
            <a:off x="1651311" y="5593414"/>
            <a:ext cx="885868" cy="7453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twitter transparent logo">
            <a:extLst>
              <a:ext uri="{FF2B5EF4-FFF2-40B4-BE49-F238E27FC236}">
                <a16:creationId xmlns:a16="http://schemas.microsoft.com/office/drawing/2014/main" id="{88BDA969-3151-4DE5-9417-F4E8195141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78" t="20447" r="15439" b="21596"/>
          <a:stretch/>
        </p:blipFill>
        <p:spPr bwMode="auto">
          <a:xfrm>
            <a:off x="778396" y="5206777"/>
            <a:ext cx="885868" cy="74535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twitter transparent logo">
            <a:extLst>
              <a:ext uri="{FF2B5EF4-FFF2-40B4-BE49-F238E27FC236}">
                <a16:creationId xmlns:a16="http://schemas.microsoft.com/office/drawing/2014/main" id="{BE2F70E1-93BD-4BED-9B8F-AA7F38CA82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78" t="20447" r="15439" b="21596"/>
          <a:stretch/>
        </p:blipFill>
        <p:spPr bwMode="auto">
          <a:xfrm>
            <a:off x="-9265" y="4529141"/>
            <a:ext cx="885868" cy="745351"/>
          </a:xfrm>
          <a:prstGeom prst="rect">
            <a:avLst/>
          </a:prstGeom>
          <a:noFill/>
          <a:extLst>
            <a:ext uri="{909E8E84-426E-40DD-AFC4-6F175D3DCCD1}">
              <a14:hiddenFill xmlns:a14="http://schemas.microsoft.com/office/drawing/2010/main">
                <a:solidFill>
                  <a:srgbClr val="FFFFFF"/>
                </a:solidFill>
              </a14:hiddenFill>
            </a:ext>
          </a:extLst>
        </p:spPr>
      </p:pic>
      <p:sp>
        <p:nvSpPr>
          <p:cNvPr id="10" name="Trapezoid 9">
            <a:extLst>
              <a:ext uri="{FF2B5EF4-FFF2-40B4-BE49-F238E27FC236}">
                <a16:creationId xmlns:a16="http://schemas.microsoft.com/office/drawing/2014/main" id="{8443C43E-8C35-4E41-BCB9-95EE35CC3CB1}"/>
              </a:ext>
            </a:extLst>
          </p:cNvPr>
          <p:cNvSpPr/>
          <p:nvPr/>
        </p:nvSpPr>
        <p:spPr>
          <a:xfrm rot="5400000">
            <a:off x="1500157" y="4999150"/>
            <a:ext cx="2326891" cy="691570"/>
          </a:xfrm>
          <a:prstGeom prst="trapezoid">
            <a:avLst>
              <a:gd name="adj" fmla="val 12133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62E9CC45-EFEA-43BD-A914-FD4BACE12732}"/>
              </a:ext>
            </a:extLst>
          </p:cNvPr>
          <p:cNvSpPr txBox="1"/>
          <p:nvPr/>
        </p:nvSpPr>
        <p:spPr>
          <a:xfrm>
            <a:off x="2410988" y="5028729"/>
            <a:ext cx="1605055" cy="646331"/>
          </a:xfrm>
          <a:prstGeom prst="rect">
            <a:avLst/>
          </a:prstGeom>
          <a:noFill/>
        </p:spPr>
        <p:txBody>
          <a:bodyPr wrap="none" rtlCol="0">
            <a:spAutoFit/>
          </a:bodyPr>
          <a:lstStyle/>
          <a:p>
            <a:pPr algn="ctr"/>
            <a:r>
              <a:rPr lang="en-US" dirty="0">
                <a:solidFill>
                  <a:schemeClr val="bg1"/>
                </a:solidFill>
                <a:latin typeface="Roboto" pitchFamily="2" charset="0"/>
                <a:ea typeface="Roboto" pitchFamily="2" charset="0"/>
              </a:rPr>
              <a:t>Twitter HTTP </a:t>
            </a:r>
          </a:p>
          <a:p>
            <a:pPr algn="ctr"/>
            <a:r>
              <a:rPr lang="en-US" dirty="0">
                <a:solidFill>
                  <a:schemeClr val="bg1"/>
                </a:solidFill>
                <a:latin typeface="Roboto" pitchFamily="2" charset="0"/>
                <a:ea typeface="Roboto" pitchFamily="2" charset="0"/>
              </a:rPr>
              <a:t>Client App</a:t>
            </a:r>
          </a:p>
        </p:txBody>
      </p:sp>
    </p:spTree>
    <p:extLst>
      <p:ext uri="{BB962C8B-B14F-4D97-AF65-F5344CB8AC3E}">
        <p14:creationId xmlns:p14="http://schemas.microsoft.com/office/powerpoint/2010/main" val="1470546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C5D82-F973-4FF8-BD6C-9B3B0C6C467A}"/>
              </a:ext>
            </a:extLst>
          </p:cNvPr>
          <p:cNvSpPr>
            <a:spLocks noGrp="1"/>
          </p:cNvSpPr>
          <p:nvPr>
            <p:ph type="title"/>
          </p:nvPr>
        </p:nvSpPr>
        <p:spPr/>
        <p:txBody>
          <a:bodyPr/>
          <a:lstStyle/>
          <a:p>
            <a:r>
              <a:rPr lang="en-US" dirty="0">
                <a:solidFill>
                  <a:schemeClr val="bg1"/>
                </a:solidFill>
                <a:latin typeface="Roboto" pitchFamily="2" charset="0"/>
                <a:ea typeface="Roboto" pitchFamily="2" charset="0"/>
              </a:rPr>
              <a:t>What have we learned</a:t>
            </a:r>
            <a:r>
              <a:rPr lang="en-US" dirty="0">
                <a:solidFill>
                  <a:schemeClr val="bg1"/>
                </a:solidFill>
                <a:latin typeface="Consolas" panose="020B0609020204030204" pitchFamily="49" charset="0"/>
              </a:rPr>
              <a:t>?</a:t>
            </a:r>
          </a:p>
        </p:txBody>
      </p:sp>
      <p:sp>
        <p:nvSpPr>
          <p:cNvPr id="3" name="Content Placeholder 2">
            <a:extLst>
              <a:ext uri="{FF2B5EF4-FFF2-40B4-BE49-F238E27FC236}">
                <a16:creationId xmlns:a16="http://schemas.microsoft.com/office/drawing/2014/main" id="{6E13BEF3-4A88-4145-A9D8-9160CA0524EE}"/>
              </a:ext>
            </a:extLst>
          </p:cNvPr>
          <p:cNvSpPr>
            <a:spLocks noGrp="1"/>
          </p:cNvSpPr>
          <p:nvPr>
            <p:ph idx="1"/>
          </p:nvPr>
        </p:nvSpPr>
        <p:spPr/>
        <p:txBody>
          <a:bodyPr>
            <a:normAutofit/>
          </a:bodyPr>
          <a:lstStyle/>
          <a:p>
            <a:r>
              <a:rPr lang="en-US" dirty="0">
                <a:solidFill>
                  <a:schemeClr val="bg1"/>
                </a:solidFill>
              </a:rPr>
              <a:t>Getting Spark Up and Running with Python</a:t>
            </a:r>
          </a:p>
          <a:p>
            <a:r>
              <a:rPr lang="en-US" dirty="0">
                <a:solidFill>
                  <a:schemeClr val="bg1"/>
                </a:solidFill>
              </a:rPr>
              <a:t>Integration with Kafka and Kinesis</a:t>
            </a:r>
          </a:p>
          <a:p>
            <a:r>
              <a:rPr lang="en-US" dirty="0">
                <a:solidFill>
                  <a:schemeClr val="bg1"/>
                </a:solidFill>
              </a:rPr>
              <a:t>Structured streaming</a:t>
            </a:r>
          </a:p>
          <a:p>
            <a:pPr lvl="1"/>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676355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F3B9E-5F27-43A9-B9D6-6763EEA677D8}"/>
              </a:ext>
            </a:extLst>
          </p:cNvPr>
          <p:cNvSpPr>
            <a:spLocks noGrp="1"/>
          </p:cNvSpPr>
          <p:nvPr>
            <p:ph type="title"/>
          </p:nvPr>
        </p:nvSpPr>
        <p:spPr>
          <a:xfrm>
            <a:off x="838200" y="365125"/>
            <a:ext cx="10515600" cy="6035675"/>
          </a:xfrm>
        </p:spPr>
        <p:txBody>
          <a:bodyPr/>
          <a:lstStyle/>
          <a:p>
            <a:r>
              <a:rPr lang="en-US" dirty="0">
                <a:solidFill>
                  <a:schemeClr val="bg1"/>
                </a:solidFill>
                <a:latin typeface="Roboto" pitchFamily="2" charset="0"/>
                <a:ea typeface="Roboto" pitchFamily="2" charset="0"/>
              </a:rPr>
              <a:t>To the Code!</a:t>
            </a:r>
          </a:p>
        </p:txBody>
      </p:sp>
    </p:spTree>
    <p:extLst>
      <p:ext uri="{BB962C8B-B14F-4D97-AF65-F5344CB8AC3E}">
        <p14:creationId xmlns:p14="http://schemas.microsoft.com/office/powerpoint/2010/main" val="2932509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C5D82-F973-4FF8-BD6C-9B3B0C6C467A}"/>
              </a:ext>
            </a:extLst>
          </p:cNvPr>
          <p:cNvSpPr>
            <a:spLocks noGrp="1"/>
          </p:cNvSpPr>
          <p:nvPr>
            <p:ph type="title"/>
          </p:nvPr>
        </p:nvSpPr>
        <p:spPr/>
        <p:txBody>
          <a:bodyPr/>
          <a:lstStyle/>
          <a:p>
            <a:r>
              <a:rPr lang="en-US" dirty="0">
                <a:solidFill>
                  <a:schemeClr val="bg1"/>
                </a:solidFill>
                <a:latin typeface="Roboto" pitchFamily="2" charset="0"/>
                <a:ea typeface="Roboto" pitchFamily="2" charset="0"/>
              </a:rPr>
              <a:t>What is </a:t>
            </a:r>
            <a:r>
              <a:rPr lang="en-US" dirty="0">
                <a:solidFill>
                  <a:srgbClr val="00B0F0"/>
                </a:solidFill>
                <a:latin typeface="Consolas" panose="020B0609020204030204" pitchFamily="49" charset="0"/>
              </a:rPr>
              <a:t>reduceByKeyAndWindow</a:t>
            </a:r>
            <a:r>
              <a:rPr lang="en-US" dirty="0">
                <a:solidFill>
                  <a:schemeClr val="bg1"/>
                </a:solidFill>
                <a:latin typeface="Consolas" panose="020B0609020204030204" pitchFamily="49" charset="0"/>
              </a:rPr>
              <a:t>?</a:t>
            </a:r>
          </a:p>
        </p:txBody>
      </p:sp>
      <p:sp>
        <p:nvSpPr>
          <p:cNvPr id="3" name="Content Placeholder 2">
            <a:extLst>
              <a:ext uri="{FF2B5EF4-FFF2-40B4-BE49-F238E27FC236}">
                <a16:creationId xmlns:a16="http://schemas.microsoft.com/office/drawing/2014/main" id="{6E13BEF3-4A88-4145-A9D8-9160CA0524EE}"/>
              </a:ext>
            </a:extLst>
          </p:cNvPr>
          <p:cNvSpPr>
            <a:spLocks noGrp="1"/>
          </p:cNvSpPr>
          <p:nvPr>
            <p:ph idx="1"/>
          </p:nvPr>
        </p:nvSpPr>
        <p:spPr/>
        <p:txBody>
          <a:bodyPr>
            <a:normAutofit/>
          </a:bodyPr>
          <a:lstStyle/>
          <a:p>
            <a:r>
              <a:rPr lang="en-US" dirty="0">
                <a:solidFill>
                  <a:schemeClr val="bg1"/>
                </a:solidFill>
              </a:rPr>
              <a:t> </a:t>
            </a:r>
            <a:r>
              <a:rPr lang="en-US" dirty="0">
                <a:solidFill>
                  <a:srgbClr val="00B0F0"/>
                </a:solidFill>
              </a:rPr>
              <a:t>reduceByKeyAndWindow</a:t>
            </a:r>
            <a:r>
              <a:rPr lang="en-US" dirty="0">
                <a:solidFill>
                  <a:schemeClr val="bg1"/>
                </a:solidFill>
              </a:rPr>
              <a:t>(</a:t>
            </a:r>
            <a:r>
              <a:rPr lang="en-US" i="1" dirty="0">
                <a:solidFill>
                  <a:schemeClr val="accent2"/>
                </a:solidFill>
              </a:rPr>
              <a:t>func</a:t>
            </a:r>
            <a:r>
              <a:rPr lang="en-US" dirty="0">
                <a:solidFill>
                  <a:schemeClr val="bg1"/>
                </a:solidFill>
              </a:rPr>
              <a:t>, </a:t>
            </a:r>
            <a:r>
              <a:rPr lang="en-US" i="1" dirty="0">
                <a:solidFill>
                  <a:schemeClr val="accent2"/>
                </a:solidFill>
              </a:rPr>
              <a:t>windowLength</a:t>
            </a:r>
            <a:r>
              <a:rPr lang="en-US" dirty="0">
                <a:solidFill>
                  <a:schemeClr val="bg1"/>
                </a:solidFill>
              </a:rPr>
              <a:t>, </a:t>
            </a:r>
            <a:r>
              <a:rPr lang="en-US" i="1" dirty="0">
                <a:solidFill>
                  <a:schemeClr val="accent2"/>
                </a:solidFill>
              </a:rPr>
              <a:t>slideInterval</a:t>
            </a:r>
            <a:r>
              <a:rPr lang="en-US" dirty="0">
                <a:solidFill>
                  <a:schemeClr val="bg1"/>
                </a:solidFill>
              </a:rPr>
              <a:t>, [</a:t>
            </a:r>
            <a:r>
              <a:rPr lang="en-US" i="1" dirty="0">
                <a:solidFill>
                  <a:schemeClr val="accent2"/>
                </a:solidFill>
              </a:rPr>
              <a:t>numTasks</a:t>
            </a:r>
            <a:r>
              <a:rPr lang="en-US" dirty="0">
                <a:solidFill>
                  <a:schemeClr val="bg1"/>
                </a:solidFill>
              </a:rPr>
              <a:t>])</a:t>
            </a:r>
          </a:p>
          <a:p>
            <a:r>
              <a:rPr lang="en-US" dirty="0">
                <a:solidFill>
                  <a:schemeClr val="bg1"/>
                </a:solidFill>
              </a:rPr>
              <a:t>Aggregates datastream of (K,V) Pairs where values for each key are aggregated using the </a:t>
            </a:r>
            <a:r>
              <a:rPr lang="en-US" i="1" dirty="0">
                <a:solidFill>
                  <a:schemeClr val="accent2"/>
                </a:solidFill>
              </a:rPr>
              <a:t>func</a:t>
            </a:r>
            <a:r>
              <a:rPr lang="en-US" dirty="0">
                <a:solidFill>
                  <a:schemeClr val="bg1"/>
                </a:solidFill>
              </a:rPr>
              <a:t> reduce functions over a windowLength</a:t>
            </a:r>
          </a:p>
          <a:p>
            <a:r>
              <a:rPr lang="en-US" dirty="0">
                <a:solidFill>
                  <a:schemeClr val="bg1"/>
                </a:solidFill>
              </a:rPr>
              <a:t>Improve by adding </a:t>
            </a:r>
            <a:r>
              <a:rPr lang="en-US" i="1" dirty="0">
                <a:solidFill>
                  <a:schemeClr val="accent2"/>
                </a:solidFill>
              </a:rPr>
              <a:t>inv</a:t>
            </a:r>
            <a:r>
              <a:rPr lang="en-US" dirty="0">
                <a:solidFill>
                  <a:schemeClr val="bg1"/>
                </a:solidFill>
              </a:rPr>
              <a:t> to input arguments</a:t>
            </a:r>
          </a:p>
          <a:p>
            <a:r>
              <a:rPr lang="en-US" dirty="0">
                <a:solidFill>
                  <a:schemeClr val="bg1"/>
                </a:solidFill>
              </a:rPr>
              <a:t> </a:t>
            </a:r>
            <a:r>
              <a:rPr lang="en-US" dirty="0">
                <a:solidFill>
                  <a:srgbClr val="00B0F0"/>
                </a:solidFill>
              </a:rPr>
              <a:t>reduceByKeyAndWindow</a:t>
            </a:r>
            <a:r>
              <a:rPr lang="en-US" dirty="0">
                <a:solidFill>
                  <a:schemeClr val="bg1"/>
                </a:solidFill>
              </a:rPr>
              <a:t>(</a:t>
            </a:r>
            <a:r>
              <a:rPr lang="en-US" i="1" dirty="0">
                <a:solidFill>
                  <a:schemeClr val="accent2"/>
                </a:solidFill>
              </a:rPr>
              <a:t>func</a:t>
            </a:r>
            <a:r>
              <a:rPr lang="en-US" dirty="0">
                <a:solidFill>
                  <a:schemeClr val="bg1"/>
                </a:solidFill>
              </a:rPr>
              <a:t>, </a:t>
            </a:r>
            <a:r>
              <a:rPr lang="en-US" i="1" dirty="0">
                <a:solidFill>
                  <a:schemeClr val="accent2"/>
                </a:solidFill>
              </a:rPr>
              <a:t>inv</a:t>
            </a:r>
            <a:r>
              <a:rPr lang="en-US" dirty="0">
                <a:solidFill>
                  <a:schemeClr val="bg1"/>
                </a:solidFill>
              </a:rPr>
              <a:t>, </a:t>
            </a:r>
            <a:r>
              <a:rPr lang="en-US" i="1" dirty="0">
                <a:solidFill>
                  <a:schemeClr val="accent2"/>
                </a:solidFill>
              </a:rPr>
              <a:t>windowLength</a:t>
            </a:r>
            <a:r>
              <a:rPr lang="en-US" dirty="0">
                <a:solidFill>
                  <a:schemeClr val="bg1"/>
                </a:solidFill>
              </a:rPr>
              <a:t>, </a:t>
            </a:r>
            <a:r>
              <a:rPr lang="en-US" i="1" dirty="0">
                <a:solidFill>
                  <a:schemeClr val="accent2"/>
                </a:solidFill>
              </a:rPr>
              <a:t>slideInterval</a:t>
            </a:r>
            <a:r>
              <a:rPr lang="en-US" dirty="0">
                <a:solidFill>
                  <a:schemeClr val="bg1"/>
                </a:solidFill>
              </a:rPr>
              <a:t>, [</a:t>
            </a:r>
            <a:r>
              <a:rPr lang="en-US" i="1" dirty="0">
                <a:solidFill>
                  <a:schemeClr val="accent2"/>
                </a:solidFill>
              </a:rPr>
              <a:t>numTasks</a:t>
            </a:r>
            <a:r>
              <a:rPr lang="en-US" dirty="0">
                <a:solidFill>
                  <a:schemeClr val="bg1"/>
                </a:solidFill>
              </a:rPr>
              <a:t>])</a:t>
            </a:r>
          </a:p>
          <a:p>
            <a:r>
              <a:rPr lang="en-US" dirty="0">
                <a:solidFill>
                  <a:schemeClr val="bg1"/>
                </a:solidFill>
              </a:rPr>
              <a:t>Reducing the new data that enters the sliding window, and “inverse reducing” the old data that leaves the window.</a:t>
            </a:r>
          </a:p>
          <a:p>
            <a:pPr lvl="1"/>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965454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F3B9E-5F27-43A9-B9D6-6763EEA677D8}"/>
              </a:ext>
            </a:extLst>
          </p:cNvPr>
          <p:cNvSpPr>
            <a:spLocks noGrp="1"/>
          </p:cNvSpPr>
          <p:nvPr>
            <p:ph type="title"/>
          </p:nvPr>
        </p:nvSpPr>
        <p:spPr>
          <a:xfrm>
            <a:off x="838200" y="365125"/>
            <a:ext cx="10515600" cy="6035675"/>
          </a:xfrm>
        </p:spPr>
        <p:txBody>
          <a:bodyPr/>
          <a:lstStyle/>
          <a:p>
            <a:pPr algn="ctr"/>
            <a:r>
              <a:rPr lang="en-US" dirty="0">
                <a:solidFill>
                  <a:schemeClr val="bg1"/>
                </a:solidFill>
                <a:latin typeface="Roboto" pitchFamily="2" charset="0"/>
                <a:ea typeface="Roboto" pitchFamily="2" charset="0"/>
              </a:rPr>
              <a:t>Thank you for Watching!</a:t>
            </a:r>
            <a:br>
              <a:rPr lang="en-US" dirty="0">
                <a:solidFill>
                  <a:schemeClr val="bg1"/>
                </a:solidFill>
                <a:latin typeface="Roboto" pitchFamily="2" charset="0"/>
                <a:ea typeface="Roboto" pitchFamily="2" charset="0"/>
              </a:rPr>
            </a:br>
            <a:br>
              <a:rPr lang="en-US" dirty="0">
                <a:solidFill>
                  <a:schemeClr val="bg1"/>
                </a:solidFill>
                <a:latin typeface="Roboto" pitchFamily="2" charset="0"/>
                <a:ea typeface="Roboto" pitchFamily="2" charset="0"/>
              </a:rPr>
            </a:br>
            <a:r>
              <a:rPr lang="en-US" dirty="0">
                <a:solidFill>
                  <a:schemeClr val="bg1"/>
                </a:solidFill>
                <a:latin typeface="Roboto" pitchFamily="2" charset="0"/>
                <a:ea typeface="Roboto" pitchFamily="2" charset="0"/>
              </a:rPr>
              <a:t>Like and Subscribe for More Content</a:t>
            </a:r>
          </a:p>
        </p:txBody>
      </p:sp>
      <p:pic>
        <p:nvPicPr>
          <p:cNvPr id="4" name="Graphic 3" descr="Right Pointing Backhand Index ">
            <a:extLst>
              <a:ext uri="{FF2B5EF4-FFF2-40B4-BE49-F238E27FC236}">
                <a16:creationId xmlns:a16="http://schemas.microsoft.com/office/drawing/2014/main" id="{4A8C42E4-76BA-425C-86F3-1D98F7EA70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4241127">
            <a:off x="8089194" y="4726433"/>
            <a:ext cx="1912170" cy="1912170"/>
          </a:xfrm>
          <a:prstGeom prst="rect">
            <a:avLst/>
          </a:prstGeom>
        </p:spPr>
      </p:pic>
    </p:spTree>
    <p:extLst>
      <p:ext uri="{BB962C8B-B14F-4D97-AF65-F5344CB8AC3E}">
        <p14:creationId xmlns:p14="http://schemas.microsoft.com/office/powerpoint/2010/main" val="315713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8B487-0293-4F00-8169-1EB37AFB186E}"/>
              </a:ext>
            </a:extLst>
          </p:cNvPr>
          <p:cNvSpPr>
            <a:spLocks noGrp="1"/>
          </p:cNvSpPr>
          <p:nvPr>
            <p:ph type="title"/>
          </p:nvPr>
        </p:nvSpPr>
        <p:spPr/>
        <p:txBody>
          <a:bodyPr/>
          <a:lstStyle/>
          <a:p>
            <a:r>
              <a:rPr lang="en-US" dirty="0">
                <a:solidFill>
                  <a:schemeClr val="bg1"/>
                </a:solidFill>
                <a:latin typeface="Roboto" pitchFamily="2" charset="0"/>
                <a:ea typeface="Roboto" pitchFamily="2" charset="0"/>
              </a:rPr>
              <a:t>Resources</a:t>
            </a:r>
          </a:p>
        </p:txBody>
      </p:sp>
      <p:sp>
        <p:nvSpPr>
          <p:cNvPr id="3" name="Content Placeholder 2">
            <a:extLst>
              <a:ext uri="{FF2B5EF4-FFF2-40B4-BE49-F238E27FC236}">
                <a16:creationId xmlns:a16="http://schemas.microsoft.com/office/drawing/2014/main" id="{638B04B1-B1F0-4E15-8EA4-6BF4B8C3C2B3}"/>
              </a:ext>
            </a:extLst>
          </p:cNvPr>
          <p:cNvSpPr>
            <a:spLocks noGrp="1"/>
          </p:cNvSpPr>
          <p:nvPr>
            <p:ph idx="1"/>
          </p:nvPr>
        </p:nvSpPr>
        <p:spPr/>
        <p:txBody>
          <a:bodyPr>
            <a:normAutofit lnSpcReduction="10000"/>
          </a:bodyPr>
          <a:lstStyle/>
          <a:p>
            <a:r>
              <a:rPr lang="en-US" dirty="0">
                <a:solidFill>
                  <a:schemeClr val="bg1"/>
                </a:solidFill>
                <a:latin typeface="Roboto" pitchFamily="2" charset="0"/>
                <a:ea typeface="Roboto" pitchFamily="2" charset="0"/>
              </a:rPr>
              <a:t>Spark Streaming Guide</a:t>
            </a:r>
          </a:p>
          <a:p>
            <a:r>
              <a:rPr lang="en-US" dirty="0">
                <a:solidFill>
                  <a:schemeClr val="bg1"/>
                </a:solidFill>
                <a:latin typeface="Roboto" pitchFamily="2" charset="0"/>
                <a:ea typeface="Roboto" pitchFamily="2" charset="0"/>
                <a:hlinkClick r:id="rId3"/>
              </a:rPr>
              <a:t>https://spark.apache.org/docs/latest/streaming-programming-guide.html</a:t>
            </a:r>
            <a:endParaRPr lang="en-US" dirty="0">
              <a:solidFill>
                <a:schemeClr val="bg1"/>
              </a:solidFill>
              <a:latin typeface="Roboto" pitchFamily="2" charset="0"/>
              <a:ea typeface="Roboto" pitchFamily="2" charset="0"/>
            </a:endParaRPr>
          </a:p>
          <a:p>
            <a:r>
              <a:rPr lang="en-US" u="sng" dirty="0">
                <a:solidFill>
                  <a:schemeClr val="bg1"/>
                </a:solidFill>
                <a:latin typeface="Roboto" pitchFamily="2" charset="0"/>
                <a:ea typeface="Roboto" pitchFamily="2" charset="0"/>
                <a:hlinkClick r:id="rId4"/>
              </a:rPr>
              <a:t>https://youtu.be/AqcszswBRFQ</a:t>
            </a:r>
            <a:endParaRPr lang="en-US" u="sng" dirty="0">
              <a:solidFill>
                <a:schemeClr val="bg1"/>
              </a:solidFill>
              <a:latin typeface="Roboto" pitchFamily="2" charset="0"/>
              <a:ea typeface="Roboto" pitchFamily="2" charset="0"/>
            </a:endParaRPr>
          </a:p>
          <a:p>
            <a:r>
              <a:rPr lang="en-US" dirty="0">
                <a:solidFill>
                  <a:schemeClr val="bg1"/>
                </a:solidFill>
                <a:latin typeface="Roboto" pitchFamily="2" charset="0"/>
                <a:ea typeface="Roboto" pitchFamily="2" charset="0"/>
                <a:hlinkClick r:id="rId5"/>
              </a:rPr>
              <a:t>https://www.toptal.com/apache/apache-spark-streaming-twitter</a:t>
            </a:r>
            <a:r>
              <a:rPr lang="en-US" dirty="0">
                <a:solidFill>
                  <a:schemeClr val="bg1"/>
                </a:solidFill>
                <a:latin typeface="Roboto" pitchFamily="2" charset="0"/>
                <a:ea typeface="Roboto" pitchFamily="2" charset="0"/>
              </a:rPr>
              <a:t> </a:t>
            </a:r>
          </a:p>
          <a:p>
            <a:r>
              <a:rPr lang="en-US" dirty="0">
                <a:solidFill>
                  <a:schemeClr val="bg1"/>
                </a:solidFill>
                <a:latin typeface="Roboto" pitchFamily="2" charset="0"/>
                <a:ea typeface="Roboto" pitchFamily="2" charset="0"/>
                <a:hlinkClick r:id="rId6"/>
              </a:rPr>
              <a:t>https://github.com/databricks/spark-training/blob/master/website/realtime-processing-with-spark-streaming.md</a:t>
            </a:r>
            <a:r>
              <a:rPr lang="en-US" dirty="0">
                <a:solidFill>
                  <a:schemeClr val="bg1"/>
                </a:solidFill>
                <a:latin typeface="Roboto" pitchFamily="2" charset="0"/>
                <a:ea typeface="Roboto" pitchFamily="2" charset="0"/>
              </a:rPr>
              <a:t> </a:t>
            </a:r>
          </a:p>
          <a:p>
            <a:r>
              <a:rPr lang="en-US" dirty="0">
                <a:solidFill>
                  <a:schemeClr val="bg1"/>
                </a:solidFill>
                <a:latin typeface="Roboto" pitchFamily="2" charset="0"/>
                <a:ea typeface="Roboto" pitchFamily="2" charset="0"/>
                <a:hlinkClick r:id="rId7"/>
              </a:rPr>
              <a:t>https://apps.twitter.com/app/14399887</a:t>
            </a:r>
            <a:r>
              <a:rPr lang="en-US" dirty="0">
                <a:solidFill>
                  <a:schemeClr val="bg1"/>
                </a:solidFill>
                <a:latin typeface="Roboto" pitchFamily="2" charset="0"/>
                <a:ea typeface="Roboto" pitchFamily="2" charset="0"/>
              </a:rPr>
              <a:t> </a:t>
            </a:r>
          </a:p>
          <a:p>
            <a:endParaRPr lang="en-US" dirty="0">
              <a:latin typeface="Roboto" pitchFamily="2" charset="0"/>
              <a:ea typeface="Roboto" pitchFamily="2" charset="0"/>
            </a:endParaRPr>
          </a:p>
        </p:txBody>
      </p:sp>
    </p:spTree>
    <p:extLst>
      <p:ext uri="{BB962C8B-B14F-4D97-AF65-F5344CB8AC3E}">
        <p14:creationId xmlns:p14="http://schemas.microsoft.com/office/powerpoint/2010/main" val="18053225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305</TotalTime>
  <Words>167</Words>
  <Application>Microsoft Office PowerPoint</Application>
  <PresentationFormat>Widescreen</PresentationFormat>
  <Paragraphs>42</Paragraphs>
  <Slides>7</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Calibri Light</vt:lpstr>
      <vt:lpstr>Consolas</vt:lpstr>
      <vt:lpstr>Roboto</vt:lpstr>
      <vt:lpstr>Office Theme</vt:lpstr>
      <vt:lpstr>Course Conclusions and Next Steps</vt:lpstr>
      <vt:lpstr>Congratulations on making it this far!</vt:lpstr>
      <vt:lpstr>What have we learned?</vt:lpstr>
      <vt:lpstr>To the Code!</vt:lpstr>
      <vt:lpstr>What is reduceByKeyAndWindow?</vt:lpstr>
      <vt:lpstr>Thank you for Watching!  Like and Subscribe for More Content</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Spark Streaming Tutorial</dc:title>
  <dc:creator>Matthew McAteer</dc:creator>
  <cp:lastModifiedBy>Matthew McAteer</cp:lastModifiedBy>
  <cp:revision>22</cp:revision>
  <dcterms:created xsi:type="dcterms:W3CDTF">2017-10-26T16:43:38Z</dcterms:created>
  <dcterms:modified xsi:type="dcterms:W3CDTF">2017-11-16T04:23:06Z</dcterms:modified>
</cp:coreProperties>
</file>